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57" r:id="rId5"/>
    <p:sldId id="261" r:id="rId6"/>
    <p:sldId id="258" r:id="rId7"/>
    <p:sldId id="269" r:id="rId8"/>
    <p:sldId id="266" r:id="rId9"/>
    <p:sldId id="262" r:id="rId10"/>
    <p:sldId id="267" r:id="rId11"/>
    <p:sldId id="263" r:id="rId12"/>
    <p:sldId id="268" r:id="rId13"/>
    <p:sldId id="264" r:id="rId14"/>
    <p:sldId id="270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15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25A94-780F-4374-9122-882A6A2E6A6A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72D66-80C6-4A83-9377-AFD11E89C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194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25A94-780F-4374-9122-882A6A2E6A6A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72D66-80C6-4A83-9377-AFD11E89C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735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25A94-780F-4374-9122-882A6A2E6A6A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72D66-80C6-4A83-9377-AFD11E89C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05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25A94-780F-4374-9122-882A6A2E6A6A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72D66-80C6-4A83-9377-AFD11E89C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532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25A94-780F-4374-9122-882A6A2E6A6A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72D66-80C6-4A83-9377-AFD11E89C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15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25A94-780F-4374-9122-882A6A2E6A6A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72D66-80C6-4A83-9377-AFD11E89C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22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25A94-780F-4374-9122-882A6A2E6A6A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72D66-80C6-4A83-9377-AFD11E89C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6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25A94-780F-4374-9122-882A6A2E6A6A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72D66-80C6-4A83-9377-AFD11E89C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505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25A94-780F-4374-9122-882A6A2E6A6A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72D66-80C6-4A83-9377-AFD11E89C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12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25A94-780F-4374-9122-882A6A2E6A6A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72D66-80C6-4A83-9377-AFD11E89C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41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25A94-780F-4374-9122-882A6A2E6A6A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72D66-80C6-4A83-9377-AFD11E89C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03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25A94-780F-4374-9122-882A6A2E6A6A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72D66-80C6-4A83-9377-AFD11E89C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76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Segmented Regression (piecewise regression)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Regression analysis where the independent variable(s) are partitioned into intervals and separate line segments are fit to each interval. </a:t>
            </a:r>
          </a:p>
          <a:p>
            <a:pPr lvl="1"/>
            <a:r>
              <a:rPr lang="en-US" dirty="0" smtClean="0"/>
              <a:t>Strength </a:t>
            </a:r>
          </a:p>
          <a:p>
            <a:pPr lvl="2"/>
            <a:r>
              <a:rPr lang="en-US" dirty="0" smtClean="0"/>
              <a:t>Identification of break points has been used to identify thresholds (Betts et al. 2007- logistic segmented regression).</a:t>
            </a:r>
          </a:p>
          <a:p>
            <a:pPr lvl="2"/>
            <a:r>
              <a:rPr lang="en-US" dirty="0" smtClean="0"/>
              <a:t>Break point(s) can be tested </a:t>
            </a:r>
          </a:p>
          <a:p>
            <a:pPr lvl="1"/>
            <a:r>
              <a:rPr lang="en-US" dirty="0" smtClean="0"/>
              <a:t>Weakness</a:t>
            </a:r>
          </a:p>
          <a:p>
            <a:pPr lvl="2"/>
            <a:r>
              <a:rPr lang="en-US" dirty="0" smtClean="0"/>
              <a:t>Simpson’s paradox – trends appearing in groups of data disappears or reverse when groups are combined.</a:t>
            </a:r>
          </a:p>
          <a:p>
            <a:pPr lvl="2"/>
            <a:r>
              <a:rPr lang="en-US" dirty="0" smtClean="0"/>
              <a:t>Some subjectivity when picking where to place break points.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4316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10400" y="1308847"/>
            <a:ext cx="48767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</a:t>
            </a:r>
            <a:r>
              <a:rPr lang="en-US" dirty="0" smtClean="0"/>
              <a:t>9. </a:t>
            </a:r>
            <a:r>
              <a:rPr lang="en-US" dirty="0"/>
              <a:t>Comparison of the relationship between natural log-transformed </a:t>
            </a:r>
            <a:r>
              <a:rPr lang="en-US" i="1" dirty="0"/>
              <a:t>Q</a:t>
            </a:r>
            <a:r>
              <a:rPr lang="en-US" dirty="0"/>
              <a:t> and monitoring plot percent bare ground between Major Land Resources Areas comprising the Great Basin in the western United States. </a:t>
            </a:r>
            <a:r>
              <a:rPr lang="en-US" dirty="0" smtClean="0"/>
              <a:t>Vertical lines represent the mean bare ground percentage for each magnitude of horizontal flux. </a:t>
            </a:r>
            <a:r>
              <a:rPr lang="en-US" dirty="0"/>
              <a:t>Note plots with modelled </a:t>
            </a:r>
            <a:r>
              <a:rPr lang="en-US" i="1" dirty="0"/>
              <a:t>Q</a:t>
            </a:r>
            <a:r>
              <a:rPr lang="en-US" dirty="0"/>
              <a:t> = 0 have been removed from analysis due to undefined values when log transforming data.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99715" y="6232072"/>
            <a:ext cx="3385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3.4 Ground cover thresholds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77" y="200591"/>
            <a:ext cx="6400813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8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22" y="243107"/>
            <a:ext cx="6400813" cy="64008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59162" y="6026618"/>
            <a:ext cx="4545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Supplement 2. Distribution of bare soil for MLRA by order of magnitude in 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26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23847" y="784412"/>
            <a:ext cx="49261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</a:t>
            </a:r>
            <a:r>
              <a:rPr lang="en-US" dirty="0" smtClean="0"/>
              <a:t>10. </a:t>
            </a:r>
            <a:r>
              <a:rPr lang="en-US" dirty="0"/>
              <a:t>Comparison of the relationship between natural log-transformed </a:t>
            </a:r>
            <a:r>
              <a:rPr lang="en-US" i="1" dirty="0"/>
              <a:t>Q</a:t>
            </a:r>
            <a:r>
              <a:rPr lang="en-US" dirty="0"/>
              <a:t>, category of flux, and percent unvegetated gaps &gt; 1m occurring in monitoring plots across Major Land Resources Areas comprising the Great Basin in the western United States. </a:t>
            </a:r>
            <a:r>
              <a:rPr lang="en-US" dirty="0" smtClean="0"/>
              <a:t>Vertical lines represent the mean percentage of unvegetated gaps larger than a meter for each magnitude of horizontal sediment flux. Note </a:t>
            </a:r>
            <a:r>
              <a:rPr lang="en-US" dirty="0"/>
              <a:t>plots with modelled </a:t>
            </a:r>
            <a:r>
              <a:rPr lang="en-US" i="1" dirty="0"/>
              <a:t>Q</a:t>
            </a:r>
            <a:r>
              <a:rPr lang="en-US" dirty="0"/>
              <a:t> = 0 have been removed from analysis due to undefined values when log transforming data.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99715" y="6232072"/>
            <a:ext cx="3385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3.4 Ground cover thresholds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13" y="15925"/>
            <a:ext cx="6400813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3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50" y="228593"/>
            <a:ext cx="6400813" cy="64008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37132" y="6026618"/>
            <a:ext cx="4967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Supplement 2. Distribution of canopy gaps greater than 1 m for MLRAs by order of magnitude in 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47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78" y="246177"/>
            <a:ext cx="6400813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86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79" y="214079"/>
            <a:ext cx="6400813" cy="64008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59162" y="6026618"/>
            <a:ext cx="4765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Supplement 2. Distribution of average maximum height for MLRA by order of magnitude in 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45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519" y="312814"/>
            <a:ext cx="6400813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29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556" y="288751"/>
            <a:ext cx="6400813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93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Multi-model inference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Statistical model selection framework where multiple competing models representing biological hypotheses are ranked by how well each fit data using relative likelihoods. 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Strengths</a:t>
            </a:r>
          </a:p>
          <a:p>
            <a:pPr lvl="2"/>
            <a:r>
              <a:rPr lang="en-US" dirty="0" smtClean="0"/>
              <a:t>“strong inference” through testing many hypotheses.</a:t>
            </a:r>
          </a:p>
          <a:p>
            <a:pPr lvl="2"/>
            <a:r>
              <a:rPr lang="en-US" dirty="0" smtClean="0"/>
              <a:t>Model averaging can deal with uncertainty in model estimates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Weaknesses</a:t>
            </a:r>
          </a:p>
          <a:p>
            <a:pPr lvl="2"/>
            <a:r>
              <a:rPr lang="en-US" dirty="0" smtClean="0"/>
              <a:t>Difficult to interpret and to implement results in adaptive management</a:t>
            </a:r>
          </a:p>
          <a:p>
            <a:pPr lvl="2"/>
            <a:r>
              <a:rPr lang="en-US" dirty="0" smtClean="0"/>
              <a:t>Need to carefully develop candidate set of models which can take up a lot of time and can require a lot of data.</a:t>
            </a:r>
          </a:p>
          <a:p>
            <a:pPr lvl="2"/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620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74" y="0"/>
            <a:ext cx="6858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80684" y="5835316"/>
            <a:ext cx="364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Results of top candidate model for each MLRA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507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“Classical” statistical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dirty="0" smtClean="0"/>
              <a:t>Linear models, generalized linear models, linear mixed models…etc.</a:t>
            </a:r>
          </a:p>
          <a:p>
            <a:pPr lvl="2"/>
            <a:r>
              <a:rPr lang="en-US" dirty="0" smtClean="0"/>
              <a:t>Strengths</a:t>
            </a:r>
          </a:p>
          <a:p>
            <a:pPr lvl="3"/>
            <a:r>
              <a:rPr lang="en-US" dirty="0" smtClean="0"/>
              <a:t>Large body of resources of how to use and apply methods</a:t>
            </a:r>
          </a:p>
          <a:p>
            <a:pPr lvl="3"/>
            <a:r>
              <a:rPr lang="en-US" dirty="0" smtClean="0"/>
              <a:t>Have been used extensively in ecology.</a:t>
            </a:r>
          </a:p>
          <a:p>
            <a:pPr lvl="2"/>
            <a:r>
              <a:rPr lang="en-US" dirty="0" smtClean="0"/>
              <a:t>Weaknesses</a:t>
            </a:r>
          </a:p>
          <a:p>
            <a:pPr lvl="3"/>
            <a:r>
              <a:rPr lang="en-US" dirty="0" smtClean="0"/>
              <a:t>Boring (my own biased opinion!)</a:t>
            </a:r>
          </a:p>
          <a:p>
            <a:pPr lvl="3"/>
            <a:r>
              <a:rPr lang="en-US" dirty="0" smtClean="0"/>
              <a:t>Can difficult to tie measures of and effects on  variability  of response variable to a benchmark/threshold. </a:t>
            </a:r>
          </a:p>
          <a:p>
            <a:pPr lvl="3"/>
            <a:r>
              <a:rPr lang="en-US" dirty="0" smtClean="0"/>
              <a:t>Assumptions must be met or at least not “delicately” violated. </a:t>
            </a:r>
            <a:endParaRPr lang="en-US" dirty="0"/>
          </a:p>
          <a:p>
            <a:pPr lvl="1"/>
            <a:r>
              <a:rPr lang="en-US" dirty="0" smtClean="0"/>
              <a:t>Classification and Regression Trees (CART)</a:t>
            </a:r>
          </a:p>
          <a:p>
            <a:pPr lvl="2"/>
            <a:r>
              <a:rPr lang="en-US" dirty="0" smtClean="0"/>
              <a:t>Strengths</a:t>
            </a:r>
          </a:p>
          <a:p>
            <a:pPr lvl="3"/>
            <a:r>
              <a:rPr lang="en-US" dirty="0" smtClean="0"/>
              <a:t>Easy to explain results </a:t>
            </a:r>
          </a:p>
          <a:p>
            <a:pPr lvl="2"/>
            <a:r>
              <a:rPr lang="en-US" dirty="0" smtClean="0"/>
              <a:t>Weaknesses</a:t>
            </a:r>
          </a:p>
          <a:p>
            <a:pPr lvl="3"/>
            <a:r>
              <a:rPr lang="en-US" dirty="0" smtClean="0"/>
              <a:t>Can be inadequate for predicting continuous values </a:t>
            </a:r>
          </a:p>
          <a:p>
            <a:pPr lvl="3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27623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Order of magnitude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908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97061" y="540444"/>
            <a:ext cx="50202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</a:t>
            </a:r>
            <a:r>
              <a:rPr lang="en-US" dirty="0" smtClean="0"/>
              <a:t>8. </a:t>
            </a:r>
            <a:r>
              <a:rPr lang="en-US" dirty="0"/>
              <a:t>Plot of natural log-transformed modelled horizontal sediment flux (</a:t>
            </a:r>
            <a:r>
              <a:rPr lang="en-US" i="1" dirty="0"/>
              <a:t>Q</a:t>
            </a:r>
            <a:r>
              <a:rPr lang="en-US" dirty="0"/>
              <a:t>) and </a:t>
            </a:r>
            <a:r>
              <a:rPr lang="en-US" dirty="0" smtClean="0"/>
              <a:t>foliar </a:t>
            </a:r>
            <a:r>
              <a:rPr lang="en-US" dirty="0"/>
              <a:t>cover categorized by </a:t>
            </a:r>
            <a:r>
              <a:rPr lang="en-US" dirty="0" smtClean="0"/>
              <a:t>increasing magnitude of sediment flux. </a:t>
            </a:r>
            <a:r>
              <a:rPr lang="en-US" dirty="0"/>
              <a:t>Points across MLRAs represent AIM </a:t>
            </a:r>
            <a:r>
              <a:rPr lang="en-US" dirty="0" smtClean="0"/>
              <a:t>monitoring </a:t>
            </a:r>
            <a:r>
              <a:rPr lang="en-US" dirty="0"/>
              <a:t>plots where data were collected. </a:t>
            </a:r>
            <a:r>
              <a:rPr lang="en-US" dirty="0" smtClean="0"/>
              <a:t>The vertical lines denote mean foliar cover percent for each flux magnitude. Note </a:t>
            </a:r>
            <a:r>
              <a:rPr lang="en-US" dirty="0"/>
              <a:t>plots with modelled </a:t>
            </a:r>
            <a:r>
              <a:rPr lang="en-US" i="1" dirty="0"/>
              <a:t>Q</a:t>
            </a:r>
            <a:r>
              <a:rPr lang="en-US" dirty="0"/>
              <a:t> = 0 have been removed from analysis due to undefined values when log transforming data.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99715" y="6232072"/>
            <a:ext cx="3385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3.4 Ground cover thresholds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87" y="457187"/>
            <a:ext cx="6400813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5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50" y="272136"/>
            <a:ext cx="6400813" cy="64008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59162" y="6026618"/>
            <a:ext cx="4545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Supplement 2. Distribution of foliar cover for MLRA by order of magnitude in Q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359163" y="272136"/>
            <a:ext cx="3914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Analysis by order of magnitude in 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93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571</Words>
  <Application>Microsoft Office PowerPoint</Application>
  <PresentationFormat>Widescreen</PresentationFormat>
  <Paragraphs>45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Segmented Regression (piecewise regression)</vt:lpstr>
      <vt:lpstr>PowerPoint Presentation</vt:lpstr>
      <vt:lpstr>PowerPoint Presentation</vt:lpstr>
      <vt:lpstr>Multi-model inference</vt:lpstr>
      <vt:lpstr>PowerPoint Presentation</vt:lpstr>
      <vt:lpstr>“Classical” statistical methods</vt:lpstr>
      <vt:lpstr>Order of magnitude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Ronald Treminio</dc:creator>
  <cp:lastModifiedBy>Nick Webb</cp:lastModifiedBy>
  <cp:revision>16</cp:revision>
  <dcterms:created xsi:type="dcterms:W3CDTF">2022-09-07T13:41:42Z</dcterms:created>
  <dcterms:modified xsi:type="dcterms:W3CDTF">2022-09-08T19:55:29Z</dcterms:modified>
</cp:coreProperties>
</file>